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60" r:id="rId5"/>
    <p:sldId id="264" r:id="rId6"/>
    <p:sldId id="286" r:id="rId7"/>
    <p:sldId id="292" r:id="rId8"/>
    <p:sldId id="293" r:id="rId9"/>
    <p:sldId id="295" r:id="rId10"/>
    <p:sldId id="296" r:id="rId11"/>
    <p:sldId id="265" r:id="rId12"/>
    <p:sldId id="297" r:id="rId13"/>
    <p:sldId id="266" r:id="rId14"/>
    <p:sldId id="298" r:id="rId15"/>
    <p:sldId id="267" r:id="rId16"/>
    <p:sldId id="25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25"/>
    <p:restoredTop sz="95646" autoAdjust="0"/>
  </p:normalViewPr>
  <p:slideViewPr>
    <p:cSldViewPr snapToGrid="0">
      <p:cViewPr varScale="1">
        <p:scale>
          <a:sx n="110" d="100"/>
          <a:sy n="110" d="100"/>
        </p:scale>
        <p:origin x="960" y="176"/>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2/1/23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7C6F9D-BB9E-4FC8-82AF-1EAB0656BA59}"/>
              </a:ext>
            </a:extLst>
          </p:cNvPr>
          <p:cNvPicPr>
            <a:picLocks noChangeAspect="1"/>
          </p:cNvPicPr>
          <p:nvPr/>
        </p:nvPicPr>
        <p:blipFill>
          <a:blip r:embed="rId2">
            <a:extLst>
              <a:ext uri="{28A0092B-C50C-407E-A947-70E740481C1C}">
                <a14:useLocalDpi xmlns:a14="http://schemas.microsoft.com/office/drawing/2010/main" val="0"/>
              </a:ext>
            </a:extLst>
          </a:blip>
          <a:srcRect t="4227" b="4227"/>
          <a:stretch/>
        </p:blipFill>
        <p:spPr>
          <a:xfrm>
            <a:off x="0" y="2083767"/>
            <a:ext cx="9144000" cy="4734541"/>
          </a:xfrm>
          <a:prstGeom prst="rect">
            <a:avLst/>
          </a:prstGeom>
          <a:effectLst>
            <a:outerShdw blurRad="50800" dist="38100" dir="16200000" rotWithShape="0">
              <a:prstClr val="black">
                <a:alpha val="40000"/>
              </a:prstClr>
            </a:outerShdw>
          </a:effectLst>
        </p:spPr>
      </p:pic>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94CCB8-A161-4308-BC33-DD746CEBFA8D}"/>
              </a:ext>
            </a:extLst>
          </p:cNvPr>
          <p:cNvSpPr/>
          <p:nvPr/>
        </p:nvSpPr>
        <p:spPr>
          <a:xfrm>
            <a:off x="165253" y="763115"/>
            <a:ext cx="8813508" cy="646331"/>
          </a:xfrm>
          <a:prstGeom prst="rect">
            <a:avLst/>
          </a:prstGeom>
        </p:spPr>
        <p:txBody>
          <a:bodyPr wrap="square" anchor="ctr">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Divine Familial Terms</a:t>
            </a:r>
          </a:p>
        </p:txBody>
      </p:sp>
    </p:spTree>
    <p:extLst>
      <p:ext uri="{BB962C8B-B14F-4D97-AF65-F5344CB8AC3E}">
        <p14:creationId xmlns:p14="http://schemas.microsoft.com/office/powerpoint/2010/main" val="2126766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dirty="0"/>
              <a:t>1 John 4:14</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How God communicated this verse:</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The </a:t>
              </a:r>
              <a:r>
                <a:rPr lang="en-US" sz="2400" b="1" dirty="0">
                  <a:solidFill>
                    <a:schemeClr val="tx2"/>
                  </a:solidFill>
                  <a:latin typeface="Arial" panose="020B0604020202020204" pitchFamily="34" charset="0"/>
                  <a:cs typeface="Arial" panose="020B0604020202020204" pitchFamily="34" charset="0"/>
                </a:rPr>
                <a:t>Father</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has sent the </a:t>
              </a:r>
              <a:r>
                <a:rPr lang="en-US" sz="2400" b="1" dirty="0">
                  <a:solidFill>
                    <a:schemeClr val="tx2"/>
                  </a:solidFill>
                  <a:latin typeface="Arial" panose="020B0604020202020204" pitchFamily="34" charset="0"/>
                  <a:cs typeface="Arial" panose="020B0604020202020204" pitchFamily="34" charset="0"/>
                </a:rPr>
                <a:t>Son</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to be the Savior of the world.</a:t>
              </a:r>
            </a:p>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endParaRPr lang="en-US" sz="2400" b="1" dirty="0">
                <a:solidFill>
                  <a:schemeClr val="tx2"/>
                </a:solidFill>
                <a:latin typeface="Arial" panose="020B0604020202020204" pitchFamily="34" charset="0"/>
                <a:cs typeface="Arial" panose="020B0604020202020204" pitchFamily="34" charset="0"/>
              </a:endParaRPr>
            </a:p>
            <a:p>
              <a:pPr marL="400050"/>
              <a:endParaRPr lang="en-US" sz="2400"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 same verse without </a:t>
              </a:r>
              <a:r>
                <a:rPr lang="en-US" sz="2400" b="1" dirty="0">
                  <a:solidFill>
                    <a:schemeClr val="tx2"/>
                  </a:solidFill>
                  <a:latin typeface="Arial" panose="020B0604020202020204" pitchFamily="34" charset="0"/>
                  <a:cs typeface="Arial" panose="020B0604020202020204" pitchFamily="34" charset="0"/>
                </a:rPr>
                <a:t>Father </a:t>
              </a:r>
              <a:r>
                <a:rPr lang="en-US" sz="2400" dirty="0">
                  <a:solidFill>
                    <a:schemeClr val="tx2"/>
                  </a:solidFill>
                  <a:latin typeface="Arial" panose="020B0604020202020204" pitchFamily="34" charset="0"/>
                  <a:cs typeface="Arial" panose="020B0604020202020204" pitchFamily="34" charset="0"/>
                </a:rPr>
                <a:t>and</a:t>
              </a:r>
              <a:r>
                <a:rPr lang="en-US" sz="2400" b="1" dirty="0">
                  <a:solidFill>
                    <a:schemeClr val="tx2"/>
                  </a:solidFill>
                  <a:latin typeface="Arial" panose="020B0604020202020204" pitchFamily="34" charset="0"/>
                  <a:cs typeface="Arial" panose="020B0604020202020204" pitchFamily="34" charset="0"/>
                </a:rPr>
                <a:t> Son:</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a:t>
              </a:r>
              <a:r>
                <a:rPr lang="en-US" sz="2400" b="1" dirty="0">
                  <a:solidFill>
                    <a:schemeClr val="tx2"/>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Master</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has sent the </a:t>
              </a:r>
              <a:r>
                <a:rPr lang="en-US" sz="2400" b="1" dirty="0">
                  <a:solidFill>
                    <a:srgbClr val="FF0000"/>
                  </a:solidFill>
                  <a:latin typeface="Arial" panose="020B0604020202020204" pitchFamily="34" charset="0"/>
                  <a:cs typeface="Arial" panose="020B0604020202020204" pitchFamily="34" charset="0"/>
                </a:rPr>
                <a:t>Beloved One </a:t>
              </a:r>
              <a:r>
                <a:rPr lang="en-US" sz="2400" dirty="0">
                  <a:solidFill>
                    <a:schemeClr val="tx2"/>
                  </a:solidFill>
                  <a:latin typeface="Arial" panose="020B0604020202020204" pitchFamily="34" charset="0"/>
                  <a:cs typeface="Arial" panose="020B0604020202020204" pitchFamily="34" charset="0"/>
                </a:rPr>
                <a:t>to be the Savior of the world.</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endParaRPr lang="en-US" sz="2400" b="1" dirty="0">
                <a:solidFill>
                  <a:schemeClr val="tx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057400" cy="461665"/>
          </a:xfrm>
          <a:prstGeom prst="rect">
            <a:avLst/>
          </a:prstGeom>
          <a:noFill/>
        </p:spPr>
        <p:txBody>
          <a:bodyPr wrap="square" rtlCol="0">
            <a:spAutoFit/>
          </a:bodyPr>
          <a:lstStyle/>
          <a:p>
            <a:r>
              <a:rPr lang="en-US" sz="2400" dirty="0">
                <a:solidFill>
                  <a:schemeClr val="tx2"/>
                </a:solidFill>
              </a:rPr>
              <a:t>Savior = God</a:t>
            </a:r>
          </a:p>
        </p:txBody>
      </p:sp>
      <p:sp>
        <p:nvSpPr>
          <p:cNvPr id="6" name="TextBox 5">
            <a:extLst>
              <a:ext uri="{FF2B5EF4-FFF2-40B4-BE49-F238E27FC236}">
                <a16:creationId xmlns:a16="http://schemas.microsoft.com/office/drawing/2014/main" id="{B9DEDE8A-AED0-75B2-3BFF-A3B587033B32}"/>
              </a:ext>
            </a:extLst>
          </p:cNvPr>
          <p:cNvSpPr txBox="1"/>
          <p:nvPr/>
        </p:nvSpPr>
        <p:spPr>
          <a:xfrm>
            <a:off x="4948265" y="6049332"/>
            <a:ext cx="3119717" cy="461665"/>
          </a:xfrm>
          <a:prstGeom prst="rect">
            <a:avLst/>
          </a:prstGeom>
          <a:noFill/>
        </p:spPr>
        <p:txBody>
          <a:bodyPr wrap="square" rtlCol="0">
            <a:spAutoFit/>
          </a:bodyPr>
          <a:lstStyle/>
          <a:p>
            <a:r>
              <a:rPr lang="en-US" sz="2400" dirty="0">
                <a:solidFill>
                  <a:schemeClr val="tx2"/>
                </a:solidFill>
              </a:rPr>
              <a:t>God’s great sacrifice</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4474165" cy="461665"/>
          </a:xfrm>
          <a:prstGeom prst="rect">
            <a:avLst/>
          </a:prstGeom>
          <a:noFill/>
        </p:spPr>
        <p:txBody>
          <a:bodyPr wrap="square" rtlCol="0">
            <a:spAutoFit/>
          </a:bodyPr>
          <a:lstStyle/>
          <a:p>
            <a:r>
              <a:rPr lang="en-US" sz="2400" b="1" dirty="0">
                <a:solidFill>
                  <a:schemeClr val="tx2"/>
                </a:solidFill>
              </a:rPr>
              <a:t>What is now unclear?</a:t>
            </a:r>
          </a:p>
        </p:txBody>
      </p:sp>
      <p:sp>
        <p:nvSpPr>
          <p:cNvPr id="8" name="Rectangle 7">
            <a:extLst>
              <a:ext uri="{FF2B5EF4-FFF2-40B4-BE49-F238E27FC236}">
                <a16:creationId xmlns:a16="http://schemas.microsoft.com/office/drawing/2014/main" id="{DBF5664B-82EB-51A9-443D-23FE91955340}"/>
              </a:ext>
            </a:extLst>
          </p:cNvPr>
          <p:cNvSpPr/>
          <p:nvPr/>
        </p:nvSpPr>
        <p:spPr>
          <a:xfrm>
            <a:off x="2194922" y="2143337"/>
            <a:ext cx="1115568" cy="365760"/>
          </a:xfrm>
          <a:prstGeom prst="rect">
            <a:avLst/>
          </a:prstGeom>
          <a:solidFill>
            <a:schemeClr val="bg1"/>
          </a:solidFill>
          <a:ln>
            <a:noFill/>
          </a:ln>
        </p:spPr>
        <p:txBody>
          <a:bodyPr rtlCol="0" anchor="ctr">
            <a:spAutoFit/>
          </a:bodyPr>
          <a:lstStyle/>
          <a:p>
            <a:pPr algn="ctr"/>
            <a:r>
              <a:rPr lang="en-US" sz="2400" b="1" dirty="0">
                <a:solidFill>
                  <a:srgbClr val="00B050"/>
                </a:solidFill>
                <a:latin typeface="Arial" panose="020B0604020202020204" pitchFamily="34" charset="0"/>
                <a:cs typeface="Arial" panose="020B0604020202020204" pitchFamily="34" charset="0"/>
              </a:rPr>
              <a:t>Father</a:t>
            </a:r>
          </a:p>
        </p:txBody>
      </p:sp>
      <p:sp>
        <p:nvSpPr>
          <p:cNvPr id="12" name="Rectangle 11">
            <a:extLst>
              <a:ext uri="{FF2B5EF4-FFF2-40B4-BE49-F238E27FC236}">
                <a16:creationId xmlns:a16="http://schemas.microsoft.com/office/drawing/2014/main" id="{B733C7CD-65E0-2F20-BCBB-680B45D00415}"/>
              </a:ext>
            </a:extLst>
          </p:cNvPr>
          <p:cNvSpPr/>
          <p:nvPr/>
        </p:nvSpPr>
        <p:spPr>
          <a:xfrm>
            <a:off x="4948264" y="2100287"/>
            <a:ext cx="758952" cy="461665"/>
          </a:xfrm>
          <a:prstGeom prst="rect">
            <a:avLst/>
          </a:prstGeom>
          <a:solidFill>
            <a:schemeClr val="bg1"/>
          </a:solidFill>
          <a:ln>
            <a:noFill/>
          </a:ln>
        </p:spPr>
        <p:txBody>
          <a:bodyPr rtlCol="0" anchor="ctr">
            <a:spAutoFit/>
          </a:bodyPr>
          <a:lstStyle/>
          <a:p>
            <a:pPr algn="ctr"/>
            <a:r>
              <a:rPr lang="en-US" sz="2400" b="1" dirty="0">
                <a:solidFill>
                  <a:srgbClr val="00B050"/>
                </a:solidFill>
                <a:latin typeface="Arial" panose="020B0604020202020204" pitchFamily="34" charset="0"/>
                <a:cs typeface="Arial" panose="020B0604020202020204" pitchFamily="34" charset="0"/>
              </a:rPr>
              <a:t>Son</a:t>
            </a:r>
          </a:p>
        </p:txBody>
      </p:sp>
    </p:spTree>
    <p:extLst>
      <p:ext uri="{BB962C8B-B14F-4D97-AF65-F5344CB8AC3E}">
        <p14:creationId xmlns:p14="http://schemas.microsoft.com/office/powerpoint/2010/main" val="16727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1325563"/>
          </a:xfrm>
        </p:spPr>
        <p:txBody>
          <a:bodyPr/>
          <a:lstStyle/>
          <a:p>
            <a:r>
              <a:rPr lang="en-US" dirty="0"/>
              <a:t>John 5:17–18 </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1900" dirty="0">
                  <a:solidFill>
                    <a:srgbClr val="5B4A42"/>
                  </a:solidFill>
                  <a:latin typeface="Arial" panose="020B0604020202020204" pitchFamily="34" charset="0"/>
                  <a:cs typeface="Arial" panose="020B0604020202020204" pitchFamily="34" charset="0"/>
                </a:rPr>
                <a:t>How God communicated these verses (Jesus is speaking):</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Father</a:t>
              </a:r>
              <a:r>
                <a:rPr lang="en-US" sz="1900" b="1" dirty="0">
                  <a:solidFill>
                    <a:srgbClr val="FF0000"/>
                  </a:solidFill>
                  <a:latin typeface="Arial" panose="020B0604020202020204" pitchFamily="34" charset="0"/>
                  <a:cs typeface="Arial" panose="020B0604020202020204" pitchFamily="34" charset="0"/>
                </a:rPr>
                <a:t>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chemeClr val="tx2"/>
                  </a:solidFill>
                  <a:latin typeface="Arial" panose="020B0604020202020204" pitchFamily="34" charset="0"/>
                  <a:cs typeface="Arial" panose="020B0604020202020204" pitchFamily="34" charset="0"/>
                </a:rPr>
                <a:t>Father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a:p>
              <a:pPr marL="400050"/>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endParaRPr lang="en-US" dirty="0">
                <a:solidFill>
                  <a:schemeClr val="tx2"/>
                </a:solidFill>
                <a:latin typeface="Arial" panose="020B0604020202020204" pitchFamily="34" charset="0"/>
                <a:cs typeface="Arial" panose="020B0604020202020204" pitchFamily="34" charset="0"/>
              </a:endParaRPr>
            </a:p>
            <a:p>
              <a:pPr marL="400050"/>
              <a:endParaRPr lang="en-US" dirty="0">
                <a:solidFill>
                  <a:schemeClr val="tx2"/>
                </a:solidFill>
                <a:latin typeface="Arial" panose="020B0604020202020204" pitchFamily="34" charset="0"/>
                <a:cs typeface="Arial" panose="020B0604020202020204" pitchFamily="34" charset="0"/>
              </a:endParaRPr>
            </a:p>
            <a:p>
              <a:pPr marL="400050"/>
              <a:endParaRPr lang="en-US" dirty="0">
                <a:solidFill>
                  <a:schemeClr val="tx2"/>
                </a:solidFill>
                <a:latin typeface="Arial" panose="020B0604020202020204" pitchFamily="34" charset="0"/>
                <a:cs typeface="Arial" panose="020B0604020202020204" pitchFamily="34" charset="0"/>
              </a:endParaRPr>
            </a:p>
            <a:p>
              <a:pPr marL="400050"/>
              <a:endParaRPr lang="en-US" dirty="0">
                <a:solidFill>
                  <a:schemeClr val="tx2"/>
                </a:solidFill>
                <a:latin typeface="Arial" panose="020B0604020202020204" pitchFamily="34" charset="0"/>
                <a:cs typeface="Arial" panose="020B0604020202020204" pitchFamily="34" charset="0"/>
              </a:endParaRPr>
            </a:p>
            <a:p>
              <a:pPr marL="400050"/>
              <a:r>
                <a:rPr lang="en-US" sz="1900" dirty="0">
                  <a:solidFill>
                    <a:schemeClr val="tx2"/>
                  </a:solidFill>
                  <a:latin typeface="Arial" panose="020B0604020202020204" pitchFamily="34" charset="0"/>
                  <a:cs typeface="Arial" panose="020B0604020202020204" pitchFamily="34" charset="0"/>
                </a:rPr>
                <a:t>The same verses without </a:t>
              </a:r>
              <a:r>
                <a:rPr lang="en-US" sz="1900" b="1" dirty="0">
                  <a:solidFill>
                    <a:schemeClr val="tx2"/>
                  </a:solidFill>
                  <a:latin typeface="Arial" panose="020B0604020202020204" pitchFamily="34" charset="0"/>
                  <a:cs typeface="Arial" panose="020B0604020202020204" pitchFamily="34" charset="0"/>
                </a:rPr>
                <a:t>Father:</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FF0000"/>
                  </a:solidFill>
                  <a:latin typeface="Arial" panose="020B0604020202020204" pitchFamily="34" charset="0"/>
                  <a:cs typeface="Arial" panose="020B0604020202020204" pitchFamily="34" charset="0"/>
                </a:rPr>
                <a:t>Master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FF0000"/>
                  </a:solidFill>
                  <a:latin typeface="Arial" panose="020B0604020202020204" pitchFamily="34" charset="0"/>
                  <a:cs typeface="Arial" panose="020B0604020202020204" pitchFamily="34" charset="0"/>
                </a:rPr>
                <a:t>Master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a:p>
              <a:pPr marL="400050"/>
              <a:endParaRPr lang="en-US" sz="2400" b="1" dirty="0">
                <a:solidFill>
                  <a:schemeClr val="tx2"/>
                </a:solidFill>
                <a:latin typeface="Arial" panose="020B0604020202020204" pitchFamily="34" charset="0"/>
                <a:cs typeface="Arial" panose="020B0604020202020204" pitchFamily="34" charset="0"/>
              </a:endParaRPr>
            </a:p>
            <a:p>
              <a:pPr marL="400050"/>
              <a:endParaRPr lang="en-US" sz="2400" b="1" dirty="0">
                <a:solidFill>
                  <a:schemeClr val="tx2"/>
                </a:solidFill>
                <a:latin typeface="Arial" panose="020B0604020202020204" pitchFamily="34" charset="0"/>
                <a:cs typeface="Arial" panose="020B0604020202020204" pitchFamily="34" charset="0"/>
              </a:endParaRPr>
            </a:p>
            <a:p>
              <a:pPr marL="400050"/>
              <a:endParaRPr lang="en-US" sz="2400" b="1" dirty="0">
                <a:solidFill>
                  <a:schemeClr val="tx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6" name="Rectangle 5">
            <a:extLst>
              <a:ext uri="{FF2B5EF4-FFF2-40B4-BE49-F238E27FC236}">
                <a16:creationId xmlns:a16="http://schemas.microsoft.com/office/drawing/2014/main" id="{E25FFBE3-6A05-6D90-479E-8525FB973F10}"/>
              </a:ext>
            </a:extLst>
          </p:cNvPr>
          <p:cNvSpPr/>
          <p:nvPr/>
        </p:nvSpPr>
        <p:spPr>
          <a:xfrm>
            <a:off x="1597510" y="1833577"/>
            <a:ext cx="6583680" cy="400110"/>
          </a:xfrm>
          <a:prstGeom prst="rect">
            <a:avLst/>
          </a:prstGeom>
          <a:solidFill>
            <a:schemeClr val="bg1"/>
          </a:solidFill>
          <a:ln>
            <a:noFill/>
          </a:ln>
        </p:spPr>
        <p:txBody>
          <a:bodyPr wrap="square" rtlCol="0" anchor="ctr">
            <a:spAutoFit/>
          </a:bodyPr>
          <a:lstStyle/>
          <a:p>
            <a:r>
              <a:rPr lang="en-US" sz="2000" dirty="0">
                <a:solidFill>
                  <a:schemeClr val="tx2"/>
                </a:solidFill>
                <a:latin typeface="Arial" panose="020B0604020202020204" pitchFamily="34" charset="0"/>
                <a:cs typeface="Arial" panose="020B0604020202020204" pitchFamily="34" charset="0"/>
              </a:rPr>
              <a:t>“My </a:t>
            </a:r>
            <a:r>
              <a:rPr lang="en-US" sz="2000" b="1" dirty="0">
                <a:solidFill>
                  <a:srgbClr val="00B050"/>
                </a:solidFill>
                <a:latin typeface="Arial" panose="020B0604020202020204" pitchFamily="34" charset="0"/>
                <a:cs typeface="Arial" panose="020B0604020202020204" pitchFamily="34" charset="0"/>
              </a:rPr>
              <a:t>Father </a:t>
            </a:r>
            <a:r>
              <a:rPr lang="en-US" sz="2000" dirty="0">
                <a:solidFill>
                  <a:schemeClr val="tx2"/>
                </a:solidFill>
                <a:latin typeface="Arial" panose="020B0604020202020204" pitchFamily="34" charset="0"/>
                <a:cs typeface="Arial" panose="020B0604020202020204" pitchFamily="34" charset="0"/>
              </a:rPr>
              <a:t>is working even now and I, too, am working.”</a:t>
            </a:r>
          </a:p>
        </p:txBody>
      </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dirty="0">
                <a:solidFill>
                  <a:schemeClr val="tx2"/>
                </a:solidFill>
              </a:rPr>
              <a:t>“Equal with God” </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4474165" cy="461665"/>
          </a:xfrm>
          <a:prstGeom prst="rect">
            <a:avLst/>
          </a:prstGeom>
          <a:noFill/>
        </p:spPr>
        <p:txBody>
          <a:bodyPr wrap="square" rtlCol="0">
            <a:spAutoFit/>
          </a:bodyPr>
          <a:lstStyle/>
          <a:p>
            <a:r>
              <a:rPr lang="en-US" sz="2400" b="1" dirty="0">
                <a:solidFill>
                  <a:schemeClr val="tx2"/>
                </a:solidFill>
              </a:rPr>
              <a:t>What is now unclear?</a:t>
            </a:r>
          </a:p>
        </p:txBody>
      </p:sp>
      <p:sp>
        <p:nvSpPr>
          <p:cNvPr id="8" name="Rectangle 7">
            <a:extLst>
              <a:ext uri="{FF2B5EF4-FFF2-40B4-BE49-F238E27FC236}">
                <a16:creationId xmlns:a16="http://schemas.microsoft.com/office/drawing/2014/main" id="{FA2AA60E-5613-459A-0801-0CB063D4C885}"/>
              </a:ext>
            </a:extLst>
          </p:cNvPr>
          <p:cNvSpPr/>
          <p:nvPr/>
        </p:nvSpPr>
        <p:spPr>
          <a:xfrm>
            <a:off x="1548082" y="2747274"/>
            <a:ext cx="5669280" cy="365760"/>
          </a:xfrm>
          <a:prstGeom prst="rect">
            <a:avLst/>
          </a:prstGeom>
          <a:solidFill>
            <a:schemeClr val="bg1"/>
          </a:solidFill>
          <a:ln>
            <a:noFill/>
          </a:ln>
        </p:spPr>
        <p:txBody>
          <a:bodyPr rtlCol="0" anchor="ctr">
            <a:spAutoFit/>
          </a:bodyPr>
          <a:lstStyle/>
          <a:p>
            <a:pPr algn="ctr"/>
            <a:r>
              <a:rPr lang="en-US" sz="2000" dirty="0">
                <a:solidFill>
                  <a:srgbClr val="716557"/>
                </a:solidFill>
                <a:latin typeface="Arial" panose="020B0604020202020204" pitchFamily="34" charset="0"/>
                <a:cs typeface="Arial" panose="020B0604020202020204" pitchFamily="34" charset="0"/>
              </a:rPr>
              <a:t>His own </a:t>
            </a:r>
            <a:r>
              <a:rPr lang="en-US" sz="2000" b="1" dirty="0">
                <a:solidFill>
                  <a:srgbClr val="00B050"/>
                </a:solidFill>
                <a:latin typeface="Arial" panose="020B0604020202020204" pitchFamily="34" charset="0"/>
                <a:cs typeface="Arial" panose="020B0604020202020204" pitchFamily="34" charset="0"/>
              </a:rPr>
              <a:t>Father,</a:t>
            </a:r>
            <a:r>
              <a:rPr lang="en-US" sz="2000" dirty="0">
                <a:solidFill>
                  <a:srgbClr val="716557"/>
                </a:solidFill>
                <a:latin typeface="Arial" panose="020B0604020202020204" pitchFamily="34" charset="0"/>
                <a:cs typeface="Arial" panose="020B0604020202020204" pitchFamily="34" charset="0"/>
              </a:rPr>
              <a:t> making himself equal with God.</a:t>
            </a:r>
          </a:p>
        </p:txBody>
      </p:sp>
    </p:spTree>
    <p:extLst>
      <p:ext uri="{BB962C8B-B14F-4D97-AF65-F5344CB8AC3E}">
        <p14:creationId xmlns:p14="http://schemas.microsoft.com/office/powerpoint/2010/main" val="15355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dirty="0"/>
              <a:t>Other Scriptural Examples</a:t>
            </a:r>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en-US" sz="3200" dirty="0">
                <a:solidFill>
                  <a:schemeClr val="accent2"/>
                </a:solidFill>
              </a:rPr>
              <a:t>John 10:30–31</a:t>
            </a:r>
          </a:p>
          <a:p>
            <a:pPr>
              <a:spcBef>
                <a:spcPts val="1200"/>
              </a:spcBef>
              <a:spcAft>
                <a:spcPts val="1200"/>
              </a:spcAft>
            </a:pPr>
            <a:r>
              <a:rPr lang="en-US" sz="3200" dirty="0">
                <a:solidFill>
                  <a:schemeClr val="accent2"/>
                </a:solidFill>
              </a:rPr>
              <a:t>John 10:33, 36</a:t>
            </a:r>
            <a:endParaRPr lang="en-US" sz="3200" dirty="0">
              <a:solidFill>
                <a:schemeClr val="accent2"/>
              </a:solidFill>
              <a:cs typeface="Arial"/>
            </a:endParaRPr>
          </a:p>
          <a:p>
            <a:pPr>
              <a:spcBef>
                <a:spcPts val="1200"/>
              </a:spcBef>
              <a:spcAft>
                <a:spcPts val="1200"/>
              </a:spcAft>
            </a:pPr>
            <a:r>
              <a:rPr lang="en-US" sz="3200" dirty="0">
                <a:solidFill>
                  <a:schemeClr val="accent2"/>
                </a:solidFill>
              </a:rPr>
              <a:t>Hebrews 1:8</a:t>
            </a:r>
          </a:p>
          <a:p>
            <a:pPr>
              <a:spcBef>
                <a:spcPts val="1200"/>
              </a:spcBef>
              <a:spcAft>
                <a:spcPts val="1200"/>
              </a:spcAft>
            </a:pPr>
            <a:r>
              <a:rPr lang="en-US" sz="3200" dirty="0">
                <a:solidFill>
                  <a:schemeClr val="accent2"/>
                </a:solidFill>
              </a:rPr>
              <a:t>John 3:16</a:t>
            </a:r>
          </a:p>
        </p:txBody>
      </p:sp>
    </p:spTree>
    <p:extLst>
      <p:ext uri="{BB962C8B-B14F-4D97-AF65-F5344CB8AC3E}">
        <p14:creationId xmlns:p14="http://schemas.microsoft.com/office/powerpoint/2010/main" val="33200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dissolv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2505D1F-3A67-4829-9B5F-B0E46A8B0F83}"/>
              </a:ext>
            </a:extLst>
          </p:cNvPr>
          <p:cNvGrpSpPr/>
          <p:nvPr/>
        </p:nvGrpSpPr>
        <p:grpSpPr>
          <a:xfrm>
            <a:off x="3168868" y="1282383"/>
            <a:ext cx="4658565" cy="4293235"/>
            <a:chOff x="3295841" y="1476633"/>
            <a:chExt cx="4237002" cy="3904732"/>
          </a:xfrm>
        </p:grpSpPr>
        <p:sp>
          <p:nvSpPr>
            <p:cNvPr id="9" name="Parallelogram 8">
              <a:extLst>
                <a:ext uri="{FF2B5EF4-FFF2-40B4-BE49-F238E27FC236}">
                  <a16:creationId xmlns:a16="http://schemas.microsoft.com/office/drawing/2014/main" id="{08D91778-2757-49F2-AB09-6D33F8844D1F}"/>
                </a:ext>
              </a:extLst>
            </p:cNvPr>
            <p:cNvSpPr/>
            <p:nvPr/>
          </p:nvSpPr>
          <p:spPr>
            <a:xfrm>
              <a:off x="5009589" y="1476633"/>
              <a:ext cx="2523254" cy="3904732"/>
            </a:xfrm>
            <a:prstGeom prst="parallelogram">
              <a:avLst>
                <a:gd name="adj" fmla="val 66953"/>
              </a:avLst>
            </a:prstGeom>
            <a:solidFill>
              <a:srgbClr val="716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4B6A9ACA-1A35-4D56-B557-3E39AD46DB07}"/>
                </a:ext>
              </a:extLst>
            </p:cNvPr>
            <p:cNvSpPr/>
            <p:nvPr/>
          </p:nvSpPr>
          <p:spPr>
            <a:xfrm>
              <a:off x="3295841" y="1476633"/>
              <a:ext cx="2523254" cy="3904732"/>
            </a:xfrm>
            <a:prstGeom prst="parallelogram">
              <a:avLst>
                <a:gd name="adj" fmla="val 66953"/>
              </a:avLst>
            </a:prstGeom>
            <a:solidFill>
              <a:srgbClr val="716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08733BA-FB7E-4EFA-9273-D97BE08650A6}"/>
              </a:ext>
            </a:extLst>
          </p:cNvPr>
          <p:cNvGrpSpPr/>
          <p:nvPr/>
        </p:nvGrpSpPr>
        <p:grpSpPr>
          <a:xfrm>
            <a:off x="1316567" y="1282383"/>
            <a:ext cx="6480241" cy="4293235"/>
            <a:chOff x="1611158" y="1476633"/>
            <a:chExt cx="5893831" cy="3904732"/>
          </a:xfrm>
        </p:grpSpPr>
        <p:sp>
          <p:nvSpPr>
            <p:cNvPr id="12" name="Parallelogram 11">
              <a:extLst>
                <a:ext uri="{FF2B5EF4-FFF2-40B4-BE49-F238E27FC236}">
                  <a16:creationId xmlns:a16="http://schemas.microsoft.com/office/drawing/2014/main" id="{2EA235FE-2138-4C48-8303-9EBAE28CFED5}"/>
                </a:ext>
              </a:extLst>
            </p:cNvPr>
            <p:cNvSpPr/>
            <p:nvPr/>
          </p:nvSpPr>
          <p:spPr>
            <a:xfrm flipH="1">
              <a:off x="1611158" y="1476633"/>
              <a:ext cx="2523254" cy="3904732"/>
            </a:xfrm>
            <a:prstGeom prst="parallelogram">
              <a:avLst>
                <a:gd name="adj" fmla="val 6695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A229B89D-5031-4F4F-AEEF-E8A1CDAD73B1}"/>
                </a:ext>
              </a:extLst>
            </p:cNvPr>
            <p:cNvSpPr/>
            <p:nvPr/>
          </p:nvSpPr>
          <p:spPr>
            <a:xfrm flipH="1">
              <a:off x="3323695" y="1476633"/>
              <a:ext cx="2523254" cy="3904732"/>
            </a:xfrm>
            <a:prstGeom prst="parallelogram">
              <a:avLst>
                <a:gd name="adj" fmla="val 6695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AC879204-E238-4190-946B-412A71DC4296}"/>
                </a:ext>
              </a:extLst>
            </p:cNvPr>
            <p:cNvSpPr/>
            <p:nvPr/>
          </p:nvSpPr>
          <p:spPr>
            <a:xfrm flipH="1">
              <a:off x="4981735" y="1476633"/>
              <a:ext cx="2523254" cy="3904732"/>
            </a:xfrm>
            <a:prstGeom prst="parallelogram">
              <a:avLst>
                <a:gd name="adj" fmla="val 6695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00D8846-597B-4195-9B2F-1C48DB7B7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31" y="2269865"/>
            <a:ext cx="7116980" cy="2147636"/>
          </a:xfrm>
          <a:prstGeom prst="rect">
            <a:avLst/>
          </a:prstGeom>
        </p:spPr>
      </p:pic>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21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0" fill="hold"/>
                                        <p:tgtEl>
                                          <p:spTgt spid="16"/>
                                        </p:tgtEl>
                                        <p:attrNameLst>
                                          <p:attrName>ppt_x</p:attrName>
                                        </p:attrNameLst>
                                      </p:cBhvr>
                                      <p:tavLst>
                                        <p:tav tm="0">
                                          <p:val>
                                            <p:strVal val="1+#ppt_w/2"/>
                                          </p:val>
                                        </p:tav>
                                        <p:tav tm="100000">
                                          <p:val>
                                            <p:strVal val="#ppt_x"/>
                                          </p:val>
                                        </p:tav>
                                      </p:tavLst>
                                    </p:anim>
                                    <p:anim calcmode="lin" valueType="num">
                                      <p:cBhvr additive="base">
                                        <p:cTn id="8" dur="3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0" fill="hold"/>
                                        <p:tgtEl>
                                          <p:spTgt spid="17"/>
                                        </p:tgtEl>
                                        <p:attrNameLst>
                                          <p:attrName>ppt_x</p:attrName>
                                        </p:attrNameLst>
                                      </p:cBhvr>
                                      <p:tavLst>
                                        <p:tav tm="0">
                                          <p:val>
                                            <p:strVal val="0-#ppt_w/2"/>
                                          </p:val>
                                        </p:tav>
                                        <p:tav tm="100000">
                                          <p:val>
                                            <p:strVal val="#ppt_x"/>
                                          </p:val>
                                        </p:tav>
                                      </p:tavLst>
                                    </p:anim>
                                    <p:anim calcmode="lin" valueType="num">
                                      <p:cBhvr additive="base">
                                        <p:cTn id="12" dur="3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10" presetClass="exit" presetSubtype="0" fill="hold" nodeType="afterEffect">
                                  <p:stCondLst>
                                    <p:cond delay="100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sz="3200" b="1" dirty="0">
                <a:solidFill>
                  <a:srgbClr val="B95659"/>
                </a:solidFill>
                <a:latin typeface="Arial" panose="020B0604020202020204" pitchFamily="34" charset="0"/>
                <a:ea typeface="+mj-ea"/>
                <a:cs typeface="Arial" panose="020B0604020202020204" pitchFamily="34" charset="0"/>
              </a:rPr>
              <a:t>Divine Familial Terms</a:t>
            </a:r>
            <a:r>
              <a:rPr lang="en-US" b="1" dirty="0">
                <a:solidFill>
                  <a:srgbClr val="B95659"/>
                </a:solidFill>
                <a:latin typeface="Arial" panose="020B0604020202020204" pitchFamily="34" charset="0"/>
                <a:ea typeface="+mj-ea"/>
                <a:cs typeface="Arial" panose="020B0604020202020204" pitchFamily="34" charset="0"/>
              </a:rPr>
              <a:t> </a:t>
            </a:r>
            <a:r>
              <a:rPr lang="en-US" dirty="0"/>
              <a:t>Definition</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
        <p:nvSpPr>
          <p:cNvPr id="3" name="Triangle 2">
            <a:extLst>
              <a:ext uri="{FF2B5EF4-FFF2-40B4-BE49-F238E27FC236}">
                <a16:creationId xmlns:a16="http://schemas.microsoft.com/office/drawing/2014/main" id="{15A49586-54CE-5B4E-BB59-C8ED5932E3AA}"/>
              </a:ext>
            </a:extLst>
          </p:cNvPr>
          <p:cNvSpPr/>
          <p:nvPr/>
        </p:nvSpPr>
        <p:spPr>
          <a:xfrm>
            <a:off x="3498293" y="4867565"/>
            <a:ext cx="1466695" cy="1100495"/>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dirty="0">
                <a:solidFill>
                  <a:schemeClr val="bg1"/>
                </a:solidFill>
                <a:latin typeface="Arial" panose="020B0604020202020204" pitchFamily="34" charset="0"/>
                <a:cs typeface="Arial" panose="020B0604020202020204" pitchFamily="34" charset="0"/>
              </a:rPr>
              <a:t>Trinity</a:t>
            </a:r>
          </a:p>
          <a:p>
            <a:pPr algn="ct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857791" y="4529011"/>
            <a:ext cx="879864" cy="338554"/>
          </a:xfrm>
          <a:prstGeom prst="rect">
            <a:avLst/>
          </a:prstGeom>
          <a:noFill/>
        </p:spPr>
        <p:txBody>
          <a:bodyPr wrap="square" rtlCol="0">
            <a:spAutoFit/>
          </a:bodyPr>
          <a:lstStyle/>
          <a:p>
            <a:r>
              <a:rPr lang="en-US" sz="1600" dirty="0"/>
              <a:t>Father</a:t>
            </a:r>
          </a:p>
        </p:txBody>
      </p:sp>
      <p:sp>
        <p:nvSpPr>
          <p:cNvPr id="7" name="TextBox 6">
            <a:extLst>
              <a:ext uri="{FF2B5EF4-FFF2-40B4-BE49-F238E27FC236}">
                <a16:creationId xmlns:a16="http://schemas.microsoft.com/office/drawing/2014/main" id="{D96D5331-8205-DC08-43E2-D736797BD66F}"/>
              </a:ext>
            </a:extLst>
          </p:cNvPr>
          <p:cNvSpPr txBox="1"/>
          <p:nvPr/>
        </p:nvSpPr>
        <p:spPr>
          <a:xfrm>
            <a:off x="2965622" y="5774568"/>
            <a:ext cx="598754" cy="338554"/>
          </a:xfrm>
          <a:prstGeom prst="rect">
            <a:avLst/>
          </a:prstGeom>
          <a:noFill/>
        </p:spPr>
        <p:txBody>
          <a:bodyPr wrap="square" rtlCol="0">
            <a:spAutoFit/>
          </a:bodyPr>
          <a:lstStyle/>
          <a:p>
            <a:r>
              <a:rPr lang="en-US" sz="1600" dirty="0"/>
              <a:t>Son</a:t>
            </a:r>
          </a:p>
        </p:txBody>
      </p:sp>
      <p:sp>
        <p:nvSpPr>
          <p:cNvPr id="8" name="TextBox 7">
            <a:extLst>
              <a:ext uri="{FF2B5EF4-FFF2-40B4-BE49-F238E27FC236}">
                <a16:creationId xmlns:a16="http://schemas.microsoft.com/office/drawing/2014/main" id="{76A062FA-D2CC-28E1-BAC4-467412505239}"/>
              </a:ext>
            </a:extLst>
          </p:cNvPr>
          <p:cNvSpPr txBox="1"/>
          <p:nvPr/>
        </p:nvSpPr>
        <p:spPr>
          <a:xfrm>
            <a:off x="4987437" y="5774568"/>
            <a:ext cx="1184378" cy="338554"/>
          </a:xfrm>
          <a:prstGeom prst="rect">
            <a:avLst/>
          </a:prstGeom>
          <a:noFill/>
        </p:spPr>
        <p:txBody>
          <a:bodyPr wrap="square" rtlCol="0">
            <a:spAutoFit/>
          </a:bodyPr>
          <a:lstStyle/>
          <a:p>
            <a:r>
              <a:rPr lang="en-US" sz="1600" dirty="0"/>
              <a:t>Holy Spirit</a:t>
            </a:r>
          </a:p>
        </p:txBody>
      </p:sp>
    </p:spTree>
    <p:extLst>
      <p:ext uri="{BB962C8B-B14F-4D97-AF65-F5344CB8AC3E}">
        <p14:creationId xmlns:p14="http://schemas.microsoft.com/office/powerpoint/2010/main" val="102416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3" grpId="0" animBg="1"/>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Jesus?</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14:33</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9:6</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1:17</a:t>
            </a:r>
          </a:p>
        </p:txBody>
      </p:sp>
    </p:spTree>
    <p:extLst>
      <p:ext uri="{BB962C8B-B14F-4D97-AF65-F5344CB8AC3E}">
        <p14:creationId xmlns:p14="http://schemas.microsoft.com/office/powerpoint/2010/main" val="205589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3039766"/>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r>
              <a:rPr lang="en-US" sz="2800" b="1" dirty="0">
                <a:solidFill>
                  <a:schemeClr val="tx2"/>
                </a:solidFill>
                <a:latin typeface="Arial" panose="020B0604020202020204" pitchFamily="34" charset="0"/>
                <a:ea typeface="MS Mincho" panose="02020609040205080304" pitchFamily="49" charset="-128"/>
              </a:rPr>
              <a:t>God</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
        <p:nvSpPr>
          <p:cNvPr id="2" name="Rounded Rectangle 1">
            <a:extLst>
              <a:ext uri="{FF2B5EF4-FFF2-40B4-BE49-F238E27FC236}">
                <a16:creationId xmlns:a16="http://schemas.microsoft.com/office/drawing/2014/main" id="{068FB410-8415-F89B-DB84-2AB1D4F18853}"/>
              </a:ext>
            </a:extLst>
          </p:cNvPr>
          <p:cNvSpPr/>
          <p:nvPr/>
        </p:nvSpPr>
        <p:spPr>
          <a:xfrm>
            <a:off x="693752" y="5929433"/>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5:16</a:t>
            </a:r>
          </a:p>
        </p:txBody>
      </p:sp>
      <p:sp>
        <p:nvSpPr>
          <p:cNvPr id="5" name="Rounded Rectangle 4">
            <a:extLst>
              <a:ext uri="{FF2B5EF4-FFF2-40B4-BE49-F238E27FC236}">
                <a16:creationId xmlns:a16="http://schemas.microsoft.com/office/drawing/2014/main" id="{145B69D7-BB45-4F2E-5A9F-A8AFFC8B8A5D}"/>
              </a:ext>
            </a:extLst>
          </p:cNvPr>
          <p:cNvSpPr/>
          <p:nvPr/>
        </p:nvSpPr>
        <p:spPr>
          <a:xfrm>
            <a:off x="3607147" y="5929433"/>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17:1</a:t>
            </a: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3" y="5929433"/>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2:4</a:t>
            </a:r>
          </a:p>
        </p:txBody>
      </p:sp>
    </p:spTree>
    <p:extLst>
      <p:ext uri="{BB962C8B-B14F-4D97-AF65-F5344CB8AC3E}">
        <p14:creationId xmlns:p14="http://schemas.microsoft.com/office/powerpoint/2010/main" val="11282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br>
              <a:rPr lang="en-US" sz="2800" b="1" dirty="0">
                <a:solidFill>
                  <a:schemeClr val="tx2"/>
                </a:solidFill>
                <a:effectLst/>
                <a:latin typeface="Arial" panose="020B0604020202020204" pitchFamily="34" charset="0"/>
                <a:ea typeface="MS Mincho" panose="02020609040205080304" pitchFamily="49" charset="-128"/>
              </a:rPr>
            </a:br>
            <a:r>
              <a:rPr lang="en-US" sz="2800" b="1" dirty="0">
                <a:solidFill>
                  <a:schemeClr val="tx2"/>
                </a:solidFill>
                <a:latin typeface="Arial" panose="020B0604020202020204" pitchFamily="34" charset="0"/>
                <a:ea typeface="MS Mincho" panose="02020609040205080304" pitchFamily="49" charset="-128"/>
              </a:rPr>
              <a:t>the Holy Spirit</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
        <p:nvSpPr>
          <p:cNvPr id="2" name="Rounded Rectangle 1">
            <a:extLst>
              <a:ext uri="{FF2B5EF4-FFF2-40B4-BE49-F238E27FC236}">
                <a16:creationId xmlns:a16="http://schemas.microsoft.com/office/drawing/2014/main" id="{EF7DD697-3E73-6F46-31E3-7F9B8F9CD91C}"/>
              </a:ext>
            </a:extLst>
          </p:cNvPr>
          <p:cNvSpPr/>
          <p:nvPr/>
        </p:nvSpPr>
        <p:spPr>
          <a:xfrm>
            <a:off x="693752" y="593505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14:16</a:t>
            </a:r>
          </a:p>
        </p:txBody>
      </p:sp>
      <p:sp>
        <p:nvSpPr>
          <p:cNvPr id="5" name="Rounded Rectangle 4">
            <a:extLst>
              <a:ext uri="{FF2B5EF4-FFF2-40B4-BE49-F238E27FC236}">
                <a16:creationId xmlns:a16="http://schemas.microsoft.com/office/drawing/2014/main" id="{4E7DB301-5CE2-8985-50D5-63A3D48D8B62}"/>
              </a:ext>
            </a:extLst>
          </p:cNvPr>
          <p:cNvSpPr/>
          <p:nvPr/>
        </p:nvSpPr>
        <p:spPr>
          <a:xfrm>
            <a:off x="3607147" y="593505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3:16</a:t>
            </a:r>
          </a:p>
        </p:txBody>
      </p:sp>
      <p:sp>
        <p:nvSpPr>
          <p:cNvPr id="6" name="Rounded Rectangle 5">
            <a:extLst>
              <a:ext uri="{FF2B5EF4-FFF2-40B4-BE49-F238E27FC236}">
                <a16:creationId xmlns:a16="http://schemas.microsoft.com/office/drawing/2014/main" id="{AB57BD3A-74BA-1E9F-154F-0EF853BDBB1C}"/>
              </a:ext>
            </a:extLst>
          </p:cNvPr>
          <p:cNvSpPr/>
          <p:nvPr/>
        </p:nvSpPr>
        <p:spPr>
          <a:xfrm>
            <a:off x="6622402" y="593505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16:13</a:t>
            </a:r>
          </a:p>
        </p:txBody>
      </p:sp>
    </p:spTree>
    <p:extLst>
      <p:ext uri="{BB962C8B-B14F-4D97-AF65-F5344CB8AC3E}">
        <p14:creationId xmlns:p14="http://schemas.microsoft.com/office/powerpoint/2010/main" val="9086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299" y="3051075"/>
            <a:ext cx="4467549" cy="1384995"/>
          </a:xfrm>
          <a:prstGeom prst="rect">
            <a:avLst/>
          </a:prstGeom>
          <a:noFill/>
        </p:spPr>
        <p:txBody>
          <a:bodyPr wrap="square" anchor="ctr">
            <a:spAutoFit/>
          </a:bodyPr>
          <a:lstStyle/>
          <a:p>
            <a:pPr algn="ctr"/>
            <a:r>
              <a:rPr lang="en-US" sz="2800" b="1" dirty="0">
                <a:solidFill>
                  <a:schemeClr val="tx2"/>
                </a:solidFill>
                <a:latin typeface="Arial" panose="020B0604020202020204" pitchFamily="34" charset="0"/>
                <a:ea typeface="MS Mincho" panose="02020609040205080304" pitchFamily="49" charset="-128"/>
              </a:rPr>
              <a:t>Who chose these terms</a:t>
            </a:r>
            <a:r>
              <a:rPr lang="en-US" sz="2800" b="1" dirty="0">
                <a:solidFill>
                  <a:schemeClr val="tx2"/>
                </a:solidFill>
                <a:effectLst/>
                <a:latin typeface="Arial" panose="020B0604020202020204" pitchFamily="34" charset="0"/>
                <a:ea typeface="MS Mincho" panose="02020609040205080304" pitchFamily="49" charset="-128"/>
              </a:rPr>
              <a:t>?</a:t>
            </a:r>
          </a:p>
          <a:p>
            <a:pPr algn="ctr"/>
            <a:endParaRPr lang="en-US" sz="2800" b="1" dirty="0">
              <a:solidFill>
                <a:schemeClr val="tx2"/>
              </a:solidFill>
              <a:latin typeface="Arial" panose="020B0604020202020204" pitchFamily="34" charset="0"/>
              <a:ea typeface="MS Mincho" panose="02020609040205080304" pitchFamily="49" charset="-128"/>
            </a:endParaRPr>
          </a:p>
          <a:p>
            <a:pPr algn="ctr"/>
            <a:r>
              <a:rPr lang="en-US" sz="2800" b="1" dirty="0">
                <a:solidFill>
                  <a:schemeClr val="tx2"/>
                </a:solidFill>
                <a:latin typeface="Arial" panose="020B0604020202020204" pitchFamily="34" charset="0"/>
                <a:ea typeface="MS Mincho" panose="02020609040205080304" pitchFamily="49" charset="-128"/>
              </a:rPr>
              <a:t>Why is it important?</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dirty="0"/>
              <a:t>As defined in God’s Word</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228784" y="5583409"/>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368467" y="5583409"/>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en-US" dirty="0">
                <a:latin typeface="Arial"/>
                <a:cs typeface="Arial"/>
              </a:rPr>
              <a:t>Some translators have done this differently</a:t>
            </a: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3712040"/>
              <a:ext cx="2910866" cy="1446551"/>
            </a:xfrm>
            <a:prstGeom prst="rect">
              <a:avLst/>
            </a:prstGeom>
            <a:no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600" b="1" dirty="0">
                  <a:solidFill>
                    <a:schemeClr val="tx2"/>
                  </a:solidFill>
                  <a:cs typeface="Arial"/>
                </a:rPr>
                <a:t>Son of God</a:t>
              </a:r>
            </a:p>
            <a:p>
              <a:pPr algn="ctr">
                <a:spcBef>
                  <a:spcPts val="600"/>
                </a:spcBef>
                <a:spcAft>
                  <a:spcPts val="600"/>
                </a:spcAft>
              </a:pP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God’s chosen one</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Beloved One</a:t>
            </a: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3561468"/>
              <a:ext cx="2910866" cy="1747694"/>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400" b="1" dirty="0">
                  <a:solidFill>
                    <a:schemeClr val="tx2"/>
                  </a:solidFill>
                  <a:cs typeface="Arial"/>
                </a:rPr>
                <a:t>God the Father</a:t>
              </a:r>
            </a:p>
            <a:p>
              <a:pPr algn="ctr">
                <a:spcBef>
                  <a:spcPts val="600"/>
                </a:spcBef>
                <a:spcAft>
                  <a:spcPts val="600"/>
                </a:spcAft>
              </a:pP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Master</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Most High</a:t>
            </a:r>
          </a:p>
        </p:txBody>
      </p:sp>
    </p:spTree>
    <p:extLst>
      <p:ext uri="{BB962C8B-B14F-4D97-AF65-F5344CB8AC3E}">
        <p14:creationId xmlns:p14="http://schemas.microsoft.com/office/powerpoint/2010/main" val="18062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meaning might be lost if we change these?</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Trinity</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Eternal nature</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Significance</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91603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017C5ECD5AE84588140775F5D9B6FC" ma:contentTypeVersion="9" ma:contentTypeDescription="Create a new document." ma:contentTypeScope="" ma:versionID="8ee0fe59cacb1f41a9e66ec0fc8b16cd">
  <xsd:schema xmlns:xsd="http://www.w3.org/2001/XMLSchema" xmlns:xs="http://www.w3.org/2001/XMLSchema" xmlns:p="http://schemas.microsoft.com/office/2006/metadata/properties" xmlns:ns2="fee82e44-1fa4-4144-8309-00fed2bf4198" xmlns:ns3="1a61c928-f5f6-4989-bd5d-cb8872a1b06d" targetNamespace="http://schemas.microsoft.com/office/2006/metadata/properties" ma:root="true" ma:fieldsID="6b8f5e0ab863febec4bdf2d0bf2c5ecf" ns2:_="" ns3:_="">
    <xsd:import namespace="fee82e44-1fa4-4144-8309-00fed2bf4198"/>
    <xsd:import namespace="1a61c928-f5f6-4989-bd5d-cb8872a1b0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82e44-1fa4-4144-8309-00fed2bf41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61c928-f5f6-4989-bd5d-cb8872a1b0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infopath/2007/PartnerControls"/>
    <ds:schemaRef ds:uri="df9e8f7b-edc3-48d8-b0f6-325d38f0409f"/>
    <ds:schemaRef ds:uri="dd208db9-1446-42c5-a2ba-6edb048d778c"/>
    <ds:schemaRef ds:uri="http://www.w3.org/XML/1998/namespace"/>
    <ds:schemaRef ds:uri="http://purl.org/dc/terms/"/>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EE3E13CB-C1F7-4F75-AF52-4D51723AFBE6}"/>
</file>

<file path=docProps/app.xml><?xml version="1.0" encoding="utf-8"?>
<Properties xmlns="http://schemas.openxmlformats.org/officeDocument/2006/extended-properties" xmlns:vt="http://schemas.openxmlformats.org/officeDocument/2006/docPropsVTypes">
  <Template>Office Theme</Template>
  <TotalTime>1563</TotalTime>
  <Words>373</Words>
  <Application>Microsoft Macintosh PowerPoint</Application>
  <PresentationFormat>On-screen Show (4:3)</PresentationFormat>
  <Paragraphs>89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Calibri</vt:lpstr>
      <vt:lpstr>Office Theme</vt:lpstr>
      <vt:lpstr>PowerPoint Presentation</vt:lpstr>
      <vt:lpstr>Divine Familial Terms Definition</vt:lpstr>
      <vt:lpstr>PowerPoint Presentation</vt:lpstr>
      <vt:lpstr>PowerPoint Presentation</vt:lpstr>
      <vt:lpstr>PowerPoint Presentation</vt:lpstr>
      <vt:lpstr>PowerPoint Presentation</vt:lpstr>
      <vt:lpstr>As defined in God’s Word</vt:lpstr>
      <vt:lpstr>Some translators have done this differently</vt:lpstr>
      <vt:lpstr>PowerPoint Presentation</vt:lpstr>
      <vt:lpstr>1 John 4:14</vt:lpstr>
      <vt:lpstr>John 5:17–18 </vt:lpstr>
      <vt:lpstr>Other Scriptural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Tammy Enns</cp:lastModifiedBy>
  <cp:revision>189</cp:revision>
  <dcterms:created xsi:type="dcterms:W3CDTF">2019-03-18T18:21:25Z</dcterms:created>
  <dcterms:modified xsi:type="dcterms:W3CDTF">2023-02-02T00:52:55Z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0x0101002F017C5ECD5AE84588140775F5D9B6FC</vt:lpwstr>
  </property>
</Properties>
</file>